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3"/>
  </p:notesMasterIdLst>
  <p:handoutMasterIdLst>
    <p:handoutMasterId r:id="rId24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01" r:id="rId10"/>
    <p:sldId id="394" r:id="rId11"/>
    <p:sldId id="395" r:id="rId12"/>
    <p:sldId id="396" r:id="rId13"/>
    <p:sldId id="404" r:id="rId14"/>
    <p:sldId id="405" r:id="rId15"/>
    <p:sldId id="400" r:id="rId16"/>
    <p:sldId id="398" r:id="rId17"/>
    <p:sldId id="397" r:id="rId18"/>
    <p:sldId id="402" r:id="rId19"/>
    <p:sldId id="403" r:id="rId20"/>
    <p:sldId id="399" r:id="rId21"/>
    <p:sldId id="388" r:id="rId22"/>
  </p:sldIdLst>
  <p:sldSz cx="13004800" cy="9753600"/>
  <p:notesSz cx="6819900" cy="99314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Eurostile" panose="020B0604020202020204" charset="0"/>
      <p:regular r:id="rId33"/>
    </p:embeddedFont>
    <p:embeddedFont>
      <p:font typeface="Wingdings 3" panose="05040102010807070707" pitchFamily="18" charset="2"/>
      <p:regular r:id="rId34"/>
    </p:embeddedFont>
    <p:embeddedFont>
      <p:font typeface="Droid Sans Mono" panose="020B0609030804020204" pitchFamily="49" charset="0"/>
      <p:regular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559B7A"/>
    <a:srgbClr val="DB6207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6" d="100"/>
          <a:sy n="86" d="100"/>
        </p:scale>
        <p:origin x="-739" y="-91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5/8/2021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08.05.2021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xmlns="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04467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xmlns="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xmlns="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3800103" y="7958683"/>
            <a:ext cx="7112072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xmlns="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3776587" y="8453266"/>
            <a:ext cx="7112072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MC/DC Table Generation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 smtClean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 smtClean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</a:t>
            </a:r>
            <a:r>
              <a:rPr lang="en-GB" dirty="0" smtClean="0">
                <a:latin typeface="Eurostile" panose="020B0504020202050204" pitchFamily="34" charset="0"/>
              </a:rPr>
              <a:t>Given MC/DC Tables for A and B:</a:t>
            </a:r>
            <a:br>
              <a:rPr lang="en-GB" dirty="0" smtClean="0">
                <a:latin typeface="Eurostile" panose="020B0504020202050204" pitchFamily="34" charset="0"/>
              </a:rPr>
            </a:br>
            <a:r>
              <a:rPr lang="en-GB" dirty="0" smtClean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 smtClean="0">
                <a:latin typeface="Eurostile" panose="020B0504020202050204" pitchFamily="34" charset="0"/>
              </a:rPr>
              <a:t>Example: A || (B</a:t>
            </a:r>
            <a:r>
              <a:rPr lang="en-GB" sz="1600" dirty="0" smtClean="0">
                <a:latin typeface="Eurostile" panose="020B0504020202050204" pitchFamily="34" charset="0"/>
              </a:rPr>
              <a:t>1</a:t>
            </a:r>
            <a:r>
              <a:rPr lang="en-GB" dirty="0" smtClean="0">
                <a:latin typeface="Eurostile" panose="020B0504020202050204" pitchFamily="34" charset="0"/>
              </a:rPr>
              <a:t> </a:t>
            </a:r>
            <a:r>
              <a:rPr lang="en-GB" dirty="0">
                <a:latin typeface="Eurostile" panose="020B0504020202050204" pitchFamily="34" charset="0"/>
              </a:rPr>
              <a:t>&amp;&amp; </a:t>
            </a:r>
            <a:r>
              <a:rPr lang="en-GB" dirty="0" smtClean="0">
                <a:latin typeface="Eurostile" panose="020B0504020202050204" pitchFamily="34" charset="0"/>
              </a:rPr>
              <a:t>B</a:t>
            </a:r>
            <a:r>
              <a:rPr lang="en-GB" sz="1600" dirty="0" smtClean="0">
                <a:latin typeface="Eurostile" panose="020B0504020202050204" pitchFamily="34" charset="0"/>
              </a:rPr>
              <a:t>2</a:t>
            </a:r>
            <a:r>
              <a:rPr lang="en-GB" dirty="0" smtClean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 b="0" dirty="0" smtClean="0">
                <a:latin typeface="Eurostile" panose="020B0504020202050204" pitchFamily="34" charset="0"/>
              </a:rPr>
              <a:t/>
            </a:r>
            <a:br>
              <a:rPr lang="en-GB" b="0" dirty="0" smtClean="0">
                <a:latin typeface="Eurostile" panose="020B0504020202050204" pitchFamily="34" charset="0"/>
              </a:rPr>
            </a:br>
            <a:endParaRPr lang="en-GB" b="0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 smtClea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/>
                <a:gridCol w="585926"/>
                <a:gridCol w="1624614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 smtClean="0"/>
                        <a:t>B</a:t>
                      </a:r>
                      <a:r>
                        <a:rPr lang="de-DE" sz="1600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r>
                        <a:rPr lang="de-DE" sz="1600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</a:t>
                      </a:r>
                      <a:r>
                        <a:rPr lang="de-DE" sz="1600" dirty="0" smtClean="0"/>
                        <a:t>1</a:t>
                      </a:r>
                      <a:r>
                        <a:rPr lang="de-DE" dirty="0" smtClean="0"/>
                        <a:t> &amp;&amp; B</a:t>
                      </a:r>
                      <a:r>
                        <a:rPr lang="de-DE" sz="1600" dirty="0" smtClean="0"/>
                        <a:t>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_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/>
                <a:gridCol w="68358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  <a:endParaRPr lang="de-DE" sz="2800" dirty="0">
              <a:solidFill>
                <a:srgbClr val="FF0000"/>
              </a:solidFill>
              <a:latin typeface="Eurostile" panose="020B0604020202020204" charset="0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/>
                <a:gridCol w="556711"/>
                <a:gridCol w="496372"/>
                <a:gridCol w="259084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 smtClean="0"/>
                        <a:t>B</a:t>
                      </a:r>
                      <a:r>
                        <a:rPr lang="de-DE" sz="1600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</a:t>
                      </a:r>
                      <a:r>
                        <a:rPr lang="de-DE" sz="1600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</a:t>
                      </a:r>
                      <a:r>
                        <a:rPr lang="de-DE" baseline="0" dirty="0" smtClean="0"/>
                        <a:t> || (</a:t>
                      </a:r>
                      <a:r>
                        <a:rPr lang="de-DE" dirty="0" smtClean="0"/>
                        <a:t>B</a:t>
                      </a:r>
                      <a:r>
                        <a:rPr lang="de-DE" sz="1600" dirty="0" smtClean="0"/>
                        <a:t>1</a:t>
                      </a:r>
                      <a:r>
                        <a:rPr lang="de-DE" dirty="0" smtClean="0"/>
                        <a:t> &amp;&amp; B</a:t>
                      </a:r>
                      <a:r>
                        <a:rPr lang="de-DE" sz="1600" dirty="0" smtClean="0"/>
                        <a:t>2</a:t>
                      </a:r>
                      <a:r>
                        <a:rPr lang="de-DE" sz="2600" dirty="0" smtClean="0"/>
                        <a:t>)</a:t>
                      </a:r>
                      <a:endParaRPr lang="de-DE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_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_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_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Don‘t</a:t>
            </a:r>
            <a:r>
              <a:rPr lang="de-DE" sz="1400" dirty="0" smtClean="0"/>
              <a:t> care</a:t>
            </a:r>
            <a:endParaRPr lang="de-DE" sz="1400" dirty="0"/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 smtClean="0">
                <a:latin typeface="Eurostile" panose="020B0504020202050204" pitchFamily="34" charset="0"/>
              </a:rPr>
              <a:t>Sidenote</a:t>
            </a:r>
            <a:r>
              <a:rPr lang="en-GB" kern="0" dirty="0" smtClean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 smtClean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 smtClean="0">
                <a:latin typeface="Eurostile" panose="020B0504020202050204" pitchFamily="34" charset="0"/>
              </a:rPr>
              <a:t>For </a:t>
            </a:r>
            <a:r>
              <a:rPr lang="en-GB" kern="0" dirty="0">
                <a:latin typeface="Eurostile" panose="020B0504020202050204" pitchFamily="34" charset="0"/>
              </a:rPr>
              <a:t>A </a:t>
            </a:r>
            <a:r>
              <a:rPr lang="en-GB" kern="0" dirty="0" smtClean="0">
                <a:latin typeface="Eurostile" panose="020B0504020202050204" pitchFamily="34" charset="0"/>
              </a:rPr>
              <a:t>∧∨ B :</a:t>
            </a:r>
            <a:br>
              <a:rPr lang="en-GB" kern="0" dirty="0" smtClean="0">
                <a:latin typeface="Eurostile" panose="020B0504020202050204" pitchFamily="34" charset="0"/>
              </a:rPr>
            </a:br>
            <a:r>
              <a:rPr lang="en-GB" kern="0" dirty="0" smtClean="0">
                <a:latin typeface="Eurostile" panose="020B0504020202050204" pitchFamily="34" charset="0"/>
              </a:rPr>
              <a:t>a bit more complex</a:t>
            </a:r>
            <a:br>
              <a:rPr lang="en-GB" kern="0" dirty="0" smtClean="0">
                <a:latin typeface="Eurostile" panose="020B0504020202050204" pitchFamily="34" charset="0"/>
              </a:rPr>
            </a:br>
            <a:r>
              <a:rPr lang="en-GB" kern="0" dirty="0" smtClean="0">
                <a:latin typeface="Eurostile" panose="020B0504020202050204" pitchFamily="34" charset="0"/>
              </a:rPr>
              <a:t>(works symmetrical)</a:t>
            </a:r>
            <a:br>
              <a:rPr lang="en-GB" kern="0" dirty="0" smtClean="0">
                <a:latin typeface="Eurostile" panose="020B0504020202050204" pitchFamily="34" charset="0"/>
              </a:rPr>
            </a:br>
            <a:endParaRPr lang="en-GB" kern="0" dirty="0" smtClean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 smtClean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 panose="020B0504020202050204" pitchFamily="34" charset="0"/>
              </a:rPr>
              <a:t>MC/DC Table Implementation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</a:t>
            </a:r>
            <a:r>
              <a:rPr lang="de-DE" altLang="de-DE" sz="1600" i="1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 </a:t>
            </a:r>
            <a:r>
              <a:rPr lang="de-DE" altLang="de-DE" sz="1600" i="1" dirty="0" err="1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  <a:endParaRPr lang="de-DE" altLang="de-DE" sz="1600" i="1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 smtClean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 </a:t>
            </a:r>
            <a:r>
              <a:rPr lang="de-DE" altLang="de-DE" sz="1600" dirty="0" err="1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→</a:t>
            </a:r>
          </a:p>
          <a:p>
            <a:pPr lvl="0"/>
            <a:endParaRPr lang="de-DE" altLang="de-DE" sz="1600" dirty="0" smtClean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("("++name1++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++ </a:t>
            </a:r>
            <a:r>
              <a:rPr lang="de-DE" altLang="de-DE" sz="1600" dirty="0" err="1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result1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++</a:t>
            </a:r>
          </a:p>
          <a:p>
            <a:pPr lvl="0"/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("("++name1++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++name2++")")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result1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 smtClean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 smtClean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 smtClean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(t1,t2) =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 </a:t>
            </a:r>
            <a:r>
              <a:rPr lang="de-DE" altLang="de-DE" sz="1600" dirty="0" err="1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 smtClean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 smtClean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 smtClean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6040564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 sz="360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168494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272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r>
                  <a:rPr lang="en-GB" b="0" dirty="0">
                    <a:latin typeface="Eurostile" panose="020B0504020202050204" pitchFamily="34" charset="0"/>
                  </a:rPr>
                  <a:t/>
                </a: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 smtClean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/>
                </a:r>
                <a:br>
                  <a:rPr lang="de-DE" b="0" i="1" dirty="0">
                    <a:latin typeface="Cambria Math" panose="02040503050406030204" pitchFamily="18" charset="0"/>
                  </a:rPr>
                </a:br>
                <a:r>
                  <a:rPr lang="de-DE" b="0" i="1" dirty="0">
                    <a:latin typeface="Cambria Math" panose="02040503050406030204" pitchFamily="18" charset="0"/>
                  </a:rPr>
                  <a:t/>
                </a: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 smtClean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 smtClean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/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/= 0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/= 0)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/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="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 smtClean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 smtClean="0">
                    <a:latin typeface="Eurostile" panose="020B0504020202050204" pitchFamily="34" charset="0"/>
                  </a:rPr>
                </a:br>
                <a:r>
                  <a:rPr lang="en-GB" dirty="0" smtClean="0">
                    <a:latin typeface="Eurostile" panose="020B0504020202050204" pitchFamily="34" charset="0"/>
                  </a:rPr>
                  <a:t>d </a:t>
                </a:r>
                <a:r>
                  <a:rPr lang="en-GB" dirty="0">
                    <a:latin typeface="Eurostile" panose="020B0504020202050204" pitchFamily="34" charset="0"/>
                  </a:rPr>
                  <a:t>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</a:t>
            </a:r>
            <a:r>
              <a:rPr lang="en-GB" sz="2400" b="0" dirty="0" smtClean="0">
                <a:latin typeface="Eurostile" panose="020B0504020202050204" pitchFamily="34" charset="0"/>
              </a:rPr>
              <a:t>Challenge</a:t>
            </a:r>
          </a:p>
          <a:p>
            <a:r>
              <a:rPr lang="en-GB" sz="2400" b="0" dirty="0" smtClean="0">
                <a:latin typeface="Eurostile" panose="020B0504020202050204" pitchFamily="34" charset="0"/>
              </a:rPr>
              <a:t>State of the Art Assessment</a:t>
            </a:r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 dirty="0" smtClean="0">
                <a:latin typeface="Eurostile" panose="020B0504020202050204" pitchFamily="34" charset="0"/>
              </a:rPr>
              <a:t>Incremental </a:t>
            </a:r>
            <a:r>
              <a:rPr lang="en-GB" b="0" dirty="0">
                <a:latin typeface="Eurostile" panose="020B0504020202050204" pitchFamily="34" charset="0"/>
              </a:rPr>
              <a:t>Solving (pushing assertions, goes </a:t>
            </a:r>
            <a:r>
              <a:rPr lang="en-GB" b="0" dirty="0" smtClean="0">
                <a:latin typeface="Eurostile" panose="020B0504020202050204" pitchFamily="34" charset="0"/>
              </a:rPr>
              <a:t>well </a:t>
            </a:r>
            <a:r>
              <a:rPr lang="en-GB" b="0" dirty="0">
                <a:latin typeface="Eurostile" panose="020B0504020202050204" pitchFamily="34" charset="0"/>
              </a:rPr>
              <a:t>with </a:t>
            </a:r>
            <a:r>
              <a:rPr lang="en-GB" b="0" dirty="0" err="1" smtClean="0">
                <a:latin typeface="Eurostile" panose="020B0504020202050204" pitchFamily="34" charset="0"/>
              </a:rPr>
              <a:t>cutoffs</a:t>
            </a:r>
            <a:r>
              <a:rPr lang="en-GB" b="0" dirty="0" smtClean="0">
                <a:latin typeface="Eurostile" panose="020B0504020202050204" pitchFamily="34" charset="0"/>
              </a:rPr>
              <a:t>!)</a:t>
            </a:r>
            <a:endParaRPr lang="en-GB" b="0" dirty="0">
              <a:latin typeface="Eurostile" panose="020B0504020202050204" pitchFamily="34" charset="0"/>
            </a:endParaRPr>
          </a:p>
          <a:p>
            <a:pPr lvl="1"/>
            <a:r>
              <a:rPr lang="en-GB" b="0" dirty="0" smtClean="0">
                <a:latin typeface="Eurostile" panose="020B0504020202050204" pitchFamily="34" charset="0"/>
              </a:rPr>
              <a:t>Semantic </a:t>
            </a:r>
            <a:r>
              <a:rPr lang="en-GB" b="0" dirty="0">
                <a:latin typeface="Eurostile" panose="020B0504020202050204" pitchFamily="34" charset="0"/>
              </a:rPr>
              <a:t>Simplifications?!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 smtClean="0">
                <a:latin typeface="Eurostile" panose="020B0504020202050204" pitchFamily="34" charset="0"/>
              </a:rPr>
              <a:t>Extracting </a:t>
            </a:r>
            <a:r>
              <a:rPr lang="en-GB" b="0" dirty="0">
                <a:latin typeface="Eurostile" panose="020B0504020202050204" pitchFamily="34" charset="0"/>
              </a:rPr>
              <a:t>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xmlns="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reduction)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</a:p>
          <a:p>
            <a:r>
              <a:rPr lang="en-GB" sz="1400" b="0" dirty="0" err="1">
                <a:latin typeface="Eurostile" panose="020B0504020202050204" pitchFamily="34" charset="0"/>
              </a:rPr>
              <a:t>Cutoffs</a:t>
            </a:r>
            <a:r>
              <a:rPr lang="en-GB" sz="1400" b="0" dirty="0">
                <a:latin typeface="Eurostile" panose="020B0504020202050204" pitchFamily="34" charset="0"/>
              </a:rPr>
              <a:t> (from Chess Programming)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Model level debugging (</a:t>
            </a:r>
            <a:r>
              <a:rPr lang="en-GB" sz="1400" b="0" dirty="0" err="1">
                <a:latin typeface="Eurostile" panose="020B0504020202050204" pitchFamily="34" charset="0"/>
              </a:rPr>
              <a:t>solver_debug</a:t>
            </a:r>
            <a:r>
              <a:rPr lang="en-GB" sz="1400" b="0" dirty="0">
                <a:latin typeface="Eurostile" panose="020B0504020202050204" pitchFamily="34" charset="0"/>
              </a:rPr>
              <a:t>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Show Tests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</a:t>
            </a:r>
            <a:r>
              <a:rPr lang="en-GB" sz="1400" b="0" dirty="0" smtClean="0">
                <a:latin typeface="Eurostile" panose="020B0504020202050204" pitchFamily="34" charset="0"/>
              </a:rPr>
              <a:t>?</a:t>
            </a:r>
          </a:p>
          <a:p>
            <a:r>
              <a:rPr lang="en-GB" sz="1400" b="0" dirty="0" smtClean="0">
                <a:latin typeface="Eurostile" panose="020B0504020202050204" pitchFamily="34" charset="0"/>
              </a:rPr>
              <a:t>Surprises (like loop break example)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Performance in Project </a:t>
            </a:r>
            <a:r>
              <a:rPr lang="en-GB" sz="1400" b="0" dirty="0" err="1">
                <a:latin typeface="Eurostile" panose="020B0504020202050204" pitchFamily="34" charset="0"/>
              </a:rPr>
              <a:t>qkitknorrbremse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Examples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Outstripping </a:t>
            </a:r>
            <a:r>
              <a:rPr lang="en-GB" sz="1400" dirty="0" err="1">
                <a:latin typeface="Eurostile" panose="020B0504020202050204" pitchFamily="34" charset="0"/>
              </a:rPr>
              <a:t>VectorCAST</a:t>
            </a:r>
            <a:r>
              <a:rPr lang="en-GB" sz="1400" dirty="0">
                <a:latin typeface="Eurostile" panose="020B0504020202050204" pitchFamily="34" charset="0"/>
              </a:rPr>
              <a:t> (“How to make enemies”?)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C++ Parser needed -&gt; all for C++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the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xmlns="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xmlns="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xmlns="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xmlns="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xmlns="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xmlns="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xmlns="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xmlns="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xmlns="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xmlns="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xmlns="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xmlns="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xmlns="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xmlns="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xmlns="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xmlns="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xmlns="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xmlns="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xmlns="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xmlns="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xmlns="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xmlns="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xmlns="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xmlns="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xmlns="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xmlns="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xmlns="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xmlns="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xmlns="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xmlns="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xmlns="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xmlns="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xmlns="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xmlns="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xmlns="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xmlns="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xmlns="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1260</Words>
  <Application>Microsoft Office PowerPoint</Application>
  <PresentationFormat>Benutzerdefiniert</PresentationFormat>
  <Paragraphs>392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Calibri</vt:lpstr>
      <vt:lpstr>Arial Narrow</vt:lpstr>
      <vt:lpstr>Eurostile</vt:lpstr>
      <vt:lpstr>Wingdings 3</vt:lpstr>
      <vt:lpstr>Droid Sans Mono</vt:lpstr>
      <vt:lpstr>Cambria Math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Definiton of “Trace”</vt:lpstr>
      <vt:lpstr>Z3 Formula for _FDtest [1,1]</vt:lpstr>
      <vt:lpstr>Trace Result Verification</vt:lpstr>
      <vt:lpstr>Template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Future Work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</cp:lastModifiedBy>
  <cp:revision>1206</cp:revision>
  <cp:lastPrinted>2018-01-19T07:40:56Z</cp:lastPrinted>
  <dcterms:created xsi:type="dcterms:W3CDTF">2009-12-04T13:21:58Z</dcterms:created>
  <dcterms:modified xsi:type="dcterms:W3CDTF">2021-05-08T22:24:13Z</dcterms:modified>
</cp:coreProperties>
</file>